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48" d="100"/>
          <a:sy n="48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7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1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1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2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2998-9D9D-4340-8A4F-DC657D690FA4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F610-F72C-43A3-AB59-46156F9C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44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Cells &amp; Classification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</a:t>
            </a:r>
            <a:r>
              <a:rPr lang="en-US" dirty="0"/>
              <a:t>that have more than one </a:t>
            </a:r>
            <a:r>
              <a:rPr lang="en-US" dirty="0" smtClean="0"/>
              <a:t>cell</a:t>
            </a:r>
          </a:p>
          <a:p>
            <a:r>
              <a:rPr lang="en-US" dirty="0" smtClean="0"/>
              <a:t>eukaryotic</a:t>
            </a:r>
          </a:p>
          <a:p>
            <a:r>
              <a:rPr lang="en-US" dirty="0" smtClean="0"/>
              <a:t>feed </a:t>
            </a:r>
            <a:r>
              <a:rPr lang="en-US" dirty="0"/>
              <a:t>off dead organic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most </a:t>
            </a:r>
            <a:r>
              <a:rPr lang="en-US" dirty="0"/>
              <a:t>are </a:t>
            </a:r>
            <a:r>
              <a:rPr lang="en-US" dirty="0" smtClean="0"/>
              <a:t>consumers</a:t>
            </a:r>
          </a:p>
          <a:p>
            <a:r>
              <a:rPr lang="en-US" dirty="0" smtClean="0"/>
              <a:t>example</a:t>
            </a:r>
            <a:r>
              <a:rPr lang="en-US" dirty="0"/>
              <a:t>: mushrooms</a:t>
            </a:r>
          </a:p>
        </p:txBody>
      </p:sp>
      <p:pic>
        <p:nvPicPr>
          <p:cNvPr id="8194" name="Picture 2" descr="http://www.microbiologyonline.org.uk/themed/sgm/img/slideshows/3.1.4_fung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3021076" cy="19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ycorrhizas.info/emfungi/fungus-type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80068"/>
            <a:ext cx="4552950" cy="33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381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Plant</a:t>
            </a:r>
            <a:br>
              <a:rPr lang="en-US" dirty="0" smtClean="0"/>
            </a:br>
            <a:r>
              <a:rPr lang="en-US" dirty="0" smtClean="0"/>
              <a:t>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6783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plants</a:t>
            </a:r>
          </a:p>
          <a:p>
            <a:r>
              <a:rPr lang="en-US" dirty="0" smtClean="0"/>
              <a:t>provides </a:t>
            </a:r>
            <a:r>
              <a:rPr lang="en-US" dirty="0"/>
              <a:t>food &amp; oxygen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animals</a:t>
            </a:r>
          </a:p>
          <a:p>
            <a:r>
              <a:rPr lang="en-US" dirty="0" smtClean="0"/>
              <a:t>almost </a:t>
            </a:r>
            <a:r>
              <a:rPr lang="en-US" dirty="0"/>
              <a:t>all are multicellular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 eukaryotic</a:t>
            </a:r>
          </a:p>
          <a:p>
            <a:r>
              <a:rPr lang="en-US" dirty="0" smtClean="0"/>
              <a:t>able </a:t>
            </a:r>
            <a:r>
              <a:rPr lang="en-US" dirty="0"/>
              <a:t>to make food for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themselves</a:t>
            </a:r>
          </a:p>
          <a:p>
            <a:r>
              <a:rPr lang="en-US" dirty="0" smtClean="0"/>
              <a:t>most </a:t>
            </a:r>
            <a:r>
              <a:rPr lang="en-US" dirty="0"/>
              <a:t>are considered producers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Two Types of Plants: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Vascular Plants:  </a:t>
            </a:r>
            <a:r>
              <a:rPr lang="en-US" dirty="0"/>
              <a:t>contain tissues through which water moves </a:t>
            </a:r>
            <a:r>
              <a:rPr lang="en-US" dirty="0" smtClean="0"/>
              <a:t>up </a:t>
            </a:r>
            <a:r>
              <a:rPr lang="en-US" dirty="0"/>
              <a:t>and food moves down</a:t>
            </a:r>
          </a:p>
          <a:p>
            <a:pPr marL="0" indent="0">
              <a:buNone/>
            </a:pPr>
            <a:r>
              <a:rPr lang="en-US" dirty="0" smtClean="0"/>
              <a:t>	Examples</a:t>
            </a:r>
            <a:r>
              <a:rPr lang="en-US" dirty="0"/>
              <a:t>:  ferns, horsetails, pine trees, roses, maple </a:t>
            </a:r>
            <a:r>
              <a:rPr lang="en-US" dirty="0" smtClean="0"/>
              <a:t>		trees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Nonvascular Plants:</a:t>
            </a:r>
            <a:r>
              <a:rPr lang="en-US" dirty="0"/>
              <a:t>  does not contain tissue through which </a:t>
            </a:r>
            <a:r>
              <a:rPr lang="en-US" dirty="0" smtClean="0"/>
              <a:t>water </a:t>
            </a:r>
            <a:r>
              <a:rPr lang="en-US" dirty="0"/>
              <a:t>and food moves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Examples</a:t>
            </a:r>
            <a:r>
              <a:rPr lang="en-US" dirty="0"/>
              <a:t>:  mosses, liverworts, and hornworts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www.marmadukewritingfactory.com/wp-content/uploads/2013/07/Plant-King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69" y="533400"/>
            <a:ext cx="49165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25" y="1219200"/>
            <a:ext cx="4498975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Humans &amp; animals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eukaryotic cells</a:t>
            </a:r>
          </a:p>
          <a:p>
            <a:r>
              <a:rPr lang="en-US" dirty="0" smtClean="0"/>
              <a:t>dependent </a:t>
            </a:r>
            <a:r>
              <a:rPr lang="en-US" dirty="0"/>
              <a:t>on plants or other animals for </a:t>
            </a:r>
            <a:r>
              <a:rPr lang="en-US" dirty="0" smtClean="0"/>
              <a:t>food</a:t>
            </a:r>
          </a:p>
          <a:p>
            <a:r>
              <a:rPr lang="en-US" dirty="0" smtClean="0"/>
              <a:t>all </a:t>
            </a:r>
            <a:r>
              <a:rPr lang="en-US" dirty="0"/>
              <a:t>considered consumers</a:t>
            </a:r>
          </a:p>
          <a:p>
            <a:pPr marL="0" indent="0">
              <a:buNone/>
            </a:pPr>
            <a:r>
              <a:rPr lang="en-US" b="1" dirty="0"/>
              <a:t>	1.  Vertebrates:  </a:t>
            </a:r>
            <a:r>
              <a:rPr lang="en-US" dirty="0"/>
              <a:t>fish, mammals, amphibians, </a:t>
            </a:r>
            <a:r>
              <a:rPr lang="en-US" dirty="0" smtClean="0"/>
              <a:t>reptiles</a:t>
            </a:r>
            <a:r>
              <a:rPr lang="en-US" dirty="0"/>
              <a:t>, birds</a:t>
            </a:r>
          </a:p>
          <a:p>
            <a:pPr marL="0" indent="0">
              <a:buNone/>
            </a:pPr>
            <a:r>
              <a:rPr lang="en-US" b="1" dirty="0" smtClean="0"/>
              <a:t>	2</a:t>
            </a:r>
            <a:r>
              <a:rPr lang="en-US" b="1" dirty="0"/>
              <a:t>.  Invertebrates:  </a:t>
            </a:r>
            <a:r>
              <a:rPr lang="en-US" dirty="0"/>
              <a:t>Sponges, Anemones &amp; </a:t>
            </a:r>
            <a:r>
              <a:rPr lang="en-US" dirty="0" smtClean="0"/>
              <a:t>Jellyfish, Worms</a:t>
            </a:r>
            <a:r>
              <a:rPr lang="en-US" dirty="0"/>
              <a:t>, Snails, Clams, &amp; Octopuses, Sea Star &amp; </a:t>
            </a:r>
            <a:r>
              <a:rPr lang="en-US" dirty="0" smtClean="0"/>
              <a:t>Urchins</a:t>
            </a:r>
            <a:r>
              <a:rPr lang="en-US" dirty="0"/>
              <a:t>, Insects, Spiders, Ticks, Lobsters, Crabs, &amp; </a:t>
            </a:r>
            <a:r>
              <a:rPr lang="en-US" dirty="0" smtClean="0"/>
              <a:t>Crayfish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42" name="Picture 2" descr="http://thumbs.dreamstime.com/z/potpourri-animal-kingdom-11251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83025" cy="41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VERTEBRATES- 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Are cold-blooded</a:t>
            </a:r>
          </a:p>
          <a:p>
            <a:pPr lvl="1"/>
            <a:r>
              <a:rPr lang="en-US" dirty="0" smtClean="0"/>
              <a:t>Have gills and scales</a:t>
            </a:r>
          </a:p>
          <a:p>
            <a:pPr lvl="1"/>
            <a:r>
              <a:rPr lang="en-US" dirty="0" smtClean="0"/>
              <a:t>Live in water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4" descr="data:image/jpeg;base64,/9j/4AAQSkZJRgABAQAAAQABAAD/2wCEAAkGBxMTEhUTEhQWFRQXGBsYGBgYGRceGhoaFxcXHBgYHBgaHCggGhwlHRcXITEhJSkrLi4uHB8zODMsNygtLisBCgoKDg0OGxAQGywkICQsNCwsLCwsLCwvLCw0LCwsLCwsLCwsLCwsLCwsLCwsLCw0LCwsLCwsLCwsLCwsLCwsLP/AABEIANAA8wMBIgACEQEDEQH/xAAbAAABBQEBAAAAAAAAAAAAAAAEAQIDBQYAB//EADwQAAEDAgQEAggFBAIBBQAAAAEAAhEDIQQSMUEFUWFxIoEGEzJCkaGxwRRS0eHwBxVi8SMzkiWCorLC/8QAGgEAAwEBAQEAAAAAAAAAAAAAAQIDAAQFBv/EAC4RAAICAgEEAQEHBAMAAAAAAAABAhEDIRIEMUFRYSITFHGRscHwBTKB4RWh0f/aAAwDAQACEQMRAD8AzATgVC5qVeuj5donaUsJjFK1qJMVruScHlKGcgUppomGqSnPZdMdUravRawUx4HVcmOnVOzOOqxqJCAo3t5JxHVKSVgVQwSuCmYLSVFlutZkhBfZK87JQ2/VPFMLBGMYYJTHMSvTSCsgiijukc1TMaDqT0TXUkbAiOEwhSjndMzSVrGoblCS6lJ6KJzljIcfL+c02F0pSDZYI0gLspUlOkTeEhZGixiMNXFqXKuDDyWsx3qzySro7rkA0V5KVrxsEj2LmhIO6DAywMBKHAbKEPMKVtQdESVD3u5J1Ns6pAR3lLHU9lg0cGRrZKD1ShsrqYMwAiAdT12spM3VRgG4j4JWoBoVzeRSFvMpxdy1Ssv1RsDQjZ2XEHdSlpnRRlkG8x81jIYHFIXlPDuQ+KaQdZHbndawpWPzl2vT5CEhB1SBp8v1TpPZawUdlMcui4uMeaR1SLAlRzzklANEjr7gKJrRN04EJDZGzJDmwmFnVcQuaYWsKQrmDeUyoI0SuSBYFCh3dI826pRMQJTIusMtC0nlTFoGpMlDPrhthqg34hx3Su32GUSycW8z8FyBZXMfslQ2PxGFp7Lvkmh5/gRFNoIvr8lrEaInc0+nT/0pCTySmgdTZGxR/q/jqpGsga9uqbSbOmqWDJtohYKEc12xCnpyB1hRNeNynnWQf52Ws1HOM3Iv0SsEm0fFRuBteFxtpeVhqCGs3jRSNrDoPihBIEF3wUbQ8EXlC7C4Fm9gAEOzH5juoCRzum0mTOk9YUeXomQnElcLSNJUWpufJKOVv0XOhEKOL4/YpHukaylIE+f8+q6oGxZCzURAck6oOqf6snTXRRCjGpRs1CXSnqVLUEC0nuoAOYWMSOeLKJxOyjLYuZUoNo+d1gpeiMnzKUdbJ5YN5TXOiwRAyVrotudP3UBeCnN5p2UXlYwwsHJRVaDeSkDBzSOZaxlANjBh281ykFMLlg2zoI0gj5qBpGaxMco3TauPZ7slNo1ydPOVJDcWG1cwPhI+v+kgmRv3UBdFzop6NNriIJWsCRJVYdbBPw9MzchEPa1w8Lb89FzGTYGI6XQUguOiF4aCYuU04ef5CLquAaIBnfrP0VhgODucJe5rGQTJdc9BsDtfdaWRR7hx4pz1FFOGmLDSydRDz7p+C1+FoYcM8LSXCMtpBtfMZkeSPwTDUzFgy5fFlB0A1idfOVzS6uPhWehD+nSr6mked/gKpdZjx/7SrDC8HrE2Y7LsYIHYkrdsrSM+duYGCwQLc8oER2VjhqpqWHi35x15qT61rtEt/wAcn3kYOn6N1I8RYJ/yJPyBUtT0WrFmZr2ZZi+b6RJW2x+R1y9ziBvf76IPDUxlc4U3Pga38Fje2qH3ybeqGX9PxLvZlKforVdANSmJ5k/cIql6EPPvieQaT3jSy0NGs1sEa7Hr3TK1XwuPrTmmIvcRcygusyDfcMPooKXoowO9svJtDWiZ+J+iSv6K0iHRVcx7RID2zPMSIhF530nBwdldq0/IkIR/EIqA1CXN96d9/ml+85bWx/uWGuxWYngj2NzEtdpAkgnnAIv8VVVHwTaFd0fSQNHjc1suu53KZa0dNzHTkhuK4qjXBdTfTz7hp9ry5roxdRK0pnJn6JKPKHgqYJMi66oY1N+Shewg+EkWv0PJNqA2Xcjy6HipE21S1K2kAD4yo56Lg2+qICY87J7H0wLgkoeCUlSmQY6IgonFS66oG7T0CggRzStIWAkdkRNSmGixk7dP3UBMCTqn0abnGSYESUHsJD6p3MrkUaQ/MuRoPIo6GEvpPVPLSTYH7JBjDqBbomOxuY6QFG7LtMJpsaDLpEbSi6Ve0izR1uUJSdIuPMKypMcWwTbtdZiPQTTxYcLNHmh69cAc+x0hCVW5bSQd/tAUOGqtziBPf5odhlG+xp+GOAb618T7oJ06lCs9J2Mql0tLpkt8OVwBuC3QyF5zxrjVQ1HXtJsq448n2tdiF5rlKbU60e/hwRxx4eT23gPE6NT8QZyugvp+btP/ABIHkpG1LgAmSDpOg1P0XnXo1jDZ06y3z/fVeh8F4hAMAEvbknlmIn6IZErTHjeyzwOGa/MXOylrcw3kjboi+HGoIFNzs7ps2QY8kK6g6m0EgiQYncbEKThVKrUf4HFvhJJaYMDXyXO+6TWx/kLptuQ+Q6TMzruFLWpV2sc9pimTBvAO0RN1HTogA5DM6TKtaOE9aA1rgXxJ0Uk90hmiqwdLMWiqSAbWEofF0Ax5a14LfzR9lacVDWC4Jc32gS2PIhUNPjNF4OcPa/3QCC2Ji8380119IK8ncSe4spscP+suIPR0GFmONvJAE6j7x9FuKNBlTM2ocpynKToDtPRY7iGFJLZ0gtMdSbjrddEZX9TEfpHmHpFjHCqRysOWgJI+KA4bjXtqsMn2h9Vb+lPDi2sQ73o+IABg/A9iEDwXhZdVgjT6yqTyRSkvI8Yuk/BvadSYJG2ykq84IHdRisbAtmBF9o2Tm1A62Ug99l6keys+XktsaHf425qNxJuEY3wgHKIbvr2shRULnRIyjS0JuQnHyOptdALRHaU2oZMOMd/1UtN8XnLa3VMxGkkz2RsFELmD90jhCfTbAn5bhPZSJ08p/llrNQxjZH2Uob0Tq5e2GvAjYj9lE+rrBH7fohZmmRVG3MaLlEag/L8ly3IfiA0WtG0ynU6k2ywdBYJ3q37tHeNVLTxDGAZvLY/D7qdoq7Y9lJ0W7SbCRyRuDa91jZ3MR9EJ/cmHl01si6Lw4TI7jqpPJL0H7NVsTH4d9s2sa6z+iA9TlcCT5Kxp1KjbCHNXNoteZYPFpBvE8kylfcyTj2PP+M4FwcT1+qAo4Yk3/n6L0f0n4QGGWgPZMEjUOFpHQrOt4Sw3JcG8ivNSnH6UfQRyQauXcK9E8KXupgbvcfICJWt4TXLbCNbfFVnAaZYyo9oiwYyeR+8StFgOHOFNlUgAOJAA1OXU/GyOW6S9b/YWMrk2WvpDxuo8ZiQNGxFgNLfVDejXC67wa9XMKcZdYzk6tA3arerSc5jGPbLGiRTjc7u5kq84ewyxrzlbcgch22uoSpSbZRPVITA8Oky4ODY93XoL/VFN4aQZaDG06+cKx9a1tm3Gk7lMpY2PZNlzvNFPi469jKMu4FisK5zLgTzWe/sdAnOTDhqz8w6GDF9lvMLVzjNFjvbzUGI4awuzBrZjcH6g2Vcai1fb8RXJpmIOHktgjJIBJvA7aqvr4VxqGmB4piABF9C06EaXV/xLg9QGYLI0eNNbA7Ed1DjG0y7/AInXiYdZwcNp37o1rZrPOvSLhwNn0ySzUe8ANwOkwRyPRAeitEHENythjfEZBgkaC+t7x0Wy4o0vPrHHx897CPMqqoh/rMxMxaIj5K7lGt38ErldBfpFgAA3ENEgmH9OTux07xzVS2s1rvCyR8h5rb4Kqx7AzL7uV7To4EESO4N+olYzHYH1QewvAv4ZOo2tFrLvwZOUeLPK6vCoy5LyNdRa67TB3F4PZQOoRYkCNk3CMgSXSeSmgERpfmrJtdzja9HYbDt0fOUchfsEuIZSE5A4DfMQSpMPSAMajvf4pcZiKPuTOl7ymTvZNrYI0QQCCOkT2S4nEhpymMw1hQuJafE0EfbuoarqbXk3M7O2/VZseMfJNQqNdIgmdOikrUoFmiIidD3sdUG/HEkBtguFSo4aSNFkFryQmtHuz5lIixRG7mg8r2XJwFeapNwTPPaFDVwbnvb+WeYBjc3VxTptNiAfOD87Is8MbEkEjmNWnqF50+qSas7YY33Q4ehbXMzU3Zh0JRXCvRdsnNnNtJt1II1T8PxCpQAblJZs6I/hV1gOKU3iXAtdzGi8/Lkz8H9WvDX7nVDHCUqrfoEw3AWNOpcCNZ2381XDCerxFRuWAw2nfN7P1RHGOM5iQzUgiR/NU3h73vbNUnNMuI7ANk7/ALodF9rcpTbdnRkwQilryRekOFLWOZbwxmjqNFk8HSBPskxpJJHwNlo8difE8XIPPfqm4HAseabaZuWy6dAbkx2AXoW2rj+RNrwx+Ep+EN2mT1KtcLULcrZ0sAel4jkosKG5Yj/kc5oZyA3P0CN4YIqhwIJpmS6JFuShK9SbLQNVwwuANWuPG4mA4aeXPpsn03ifE/1YyyCbzGyqsRxY1Ia5xIBJaLWJ57p2LxTHAEBwaAJkgy7eI2XI4/aO/Ho6V9KCqWNqOMsB8HiJaJyzNz80VhGucHF039k2uSb5pVPSxL7upPLC4QY94coReBx4BDHuLRNzuPJOsaVI3Jsu6QcwSwuDc3ijS/NXtGoCLLKMruqAMpzJvlG4CM4VxIN8JEkkX5RqoyuLUvRuNr5Lt4LRBgjQzyWT4xgqByEEzJkA6X+R26ha5zg8C9uazWN4bFQimc0mI5xeO6tBa1v0SZQ8TdDTSBD2B2drtxI/e46IehWa54e1oDmxItBIiZHI/qrHE0GvdUazwgNLgDrYS5v1QHDsCQWhxyipoekxPxC6Iub7E5JBVN4ZUDmiPFIAvvIEclV8fwdKqw1nNAcwjQx4HOjfXKS3yJVvQAaSHGK1NwLfynLr9ioMRhw8Pa4SHZg4R7r5BHzTwco7XcnOMZLi+xj6dCk21jOt7+XJHU6FFugA6uMn4LAUcY/D1n0ahzFji0+RifOJ81reHYrNBAZ5rzs+fNKVSevjRT7pDGrigyp6kuBzOkdLfJQ16NKRED/Ibz0VhlfEinT8kPXp1CP+toVcHVTx/Snr5aODLhUttfqVz6h9iGuaNhrE6ofEYWkWmCC8jn7JRJbBl2wQ3rJdIc0nYfuvYxZecbOFwp0V1XAOaRdT0Q5ticrTqQfpzUlXEFwLnAAE6xyXfiWEQ0yfPborpmd0Q5W8x5lciWsYRcsne37LkbE4jsMAbOt/NuS1HCKGWHNAqN0PPsRMEKpwVOibPzdOY6TP1COLDRvTqT3sV4eSpadr4a1/hnqY079l1Ur0mXENH5HCQVkeLVXVC4UGwNZZcDv0UHGeK1Mpkg91lqPpA+k/M3wnmDY9FDFhXK3Z6cIpRtLYZjMdUaXyRnyQIse9tbStRhsW5tFrSfE5rc31+qw2Lrl1VlZlw4gEcsxuD8VvHBuem2bSM3QSLfBejig+JHNJWiTGsdVFMZfE1oY0Dcdet0MWFhOxFjGvIq9qMGUva6MroHPcg/JVjqbDSquc457ZRuZNz8EJxd357kYy8AZJcRfqtbwvDsotLnAVAABAJguc2SPInXos4zLkpgC7ZzHnJ/SFYUuIt9SwFsNaXSfzOJ+wgKb0ml8f7Kx3RNh6eSo2oIcAZym48+YR2HxsHOMsh2YNiwvMAclS4rGPc8VARaIAAAtpZOdxges9Y9rROojwzGsfNNFKPn+eyjbZYNr1C6o8CMpzy0WbLuXchN4fUbd1QuM5jIiS68SOU6qgqcUdGZvs5oPLxSYI30lTMxLZDiS5zgJgQAQdBvGinu7HXYvRjzTDXtqQ8uIDbgi2s6RsiqPESwscRJBBIO4B+6zNao2JkyLjl2vdGsfLfzEiG3iDIufKQhKFoKdG2wvEHVKpygAGXRNgBdH4bG0qjRkJ9YDIjmvN6nFCxntEPBcwt3yuAkg8tlbejuKDPVODpfJJbsPy+ZSxhQJbLPH0wXVSXRUEOHUEw8d7g/FAvpPsJNpgcpjbyCJ9Lfba4WffN3N/ldK3EesAcbEUx5lgH2VeLuiDerB8KM2eTDmgGed4j5yi8bWDW+G8taT3E/zzQVWnL25DMiT0N5Hy+aeWudScQJ/ZUipLsiUmvJ47/UWl/wCovc0e2Gu/+OX/APKZwPGFpGsdpUHp1VP4uZuGgHoZcY+BCE4Zi3NqNkZfoeq5uohyid2J/Skes8OrtewFoDuY9krsTXYNS9v85oDD4R7qTajLFQ1a50cMp+S4ceNT3F/+r9TgzyalTRJi8pEtcSsxiqTsxyjSPmrXEVIBPJC02io0mWgDUnX/AEvb6SHFd9Hn5GEOksEgTpJt/tDeoyENdHi2Gvy2vopjiIjw8t9eWuohQVMQ0EExmI217Suu9aJpMLbTbG58yuVUcWeg8ly2wcT1DC+jzSJdlcdjJB81DieBZZvPTMP0VKz0sqCfC1zRyBnyM3R2A9NMO4hjoa485j5rwYY+rh/db/DZ6qyYZFFxfh1Nt3tHaQs3xKthcjg2kZH+fz0Xr2J4W+u2GPoidyP3WVxf9Pq7Xy94DdS4AARzlPjc0qa/NUdkJQfn/s8w4VSqNqMJa4UnvA0t7QW/j/ljqsv6U4g0XeqpVXVWNgyWgCQtTw6q1x9YdCAQe4B+69HHUlSObqbTTLGtTLdRZQ1bQSLbHnzUlfGEjW32QuIxZdlYfZbMc7pcsYLsyOOT8hTqgbSeHNMuy9wMwJ+ITeFVKYa4kB9MucGtcYPT5EJuPcX0yfeJGnIAR9FWUaZYwVAYIcLfMGOS0VTr15KJ2rDajsjABzvOouq7iGJMltg125uQJ262VoKhrPc6pEuGvVY/0jwOIpPDWeJrtDulljrfgvB26vYeK5bcXA5/XuoqvGGsdJf5bqnPo/i6kZpjqbfAKx4X6Fuc6H6dEvB+C64rux9L0lpuMuJA5wrBvpTQi1QT2KmqegAIDWkgb9+adh/6XtdM1HNPOx+yPB9qDKUH2ZWHizCS7OD5q/8AR3Gmo/wEm8k9kLQ/pb4mzUMExp1Wx4P6JU8OYYTDZkrLE7JTyQS0wjGOaWPe8k2IF/eiVX08VnDxplDP/rB+gTMbrldZpd8rSVFweoCXvIkEn62VJK9HNdIm/E+JoBM627J9XHOa2+glBurTUloynb4bID0ixrsoptiT8ABe8cyjGNXTIzn7PNuO4snE1p8RLt+gH6ILCAOIAkEG24/ZFYgvo4hpqQ4t1/yBm/mCrXgPDc1RzwDlmQOmoXJmkopnoQkkk36N36Fue1mR0OpnmforvH8Fz3p+IflNnDpO6r+CN96nBI9ph37dVb4riLYzUXGnEBzSJDT/AJA3A6iy8qMZQnf8v9V+jIZMkZmJ4i1rHFlSW9CFW+qsQHfotbxTHteAzEU2vcNC36jcfQqgxD2tcIsANLL3+kyOUNr/AGeZljT0wSswQA4gED+Sh62HBAIImY0t+ynrta83N41G3dQson2JsNzz5rrsnRXuw71ytTQcPf8AkFyJuQJ/dHe0KdvkpeF0WV3yQBeSNz2OgU2HzBtjLIFiBbmjuDYjDUHF9bMRqA0mJvrAlINfo2no5SbmDJysA3JOndaXFY+nVAoiS3Ro5nmVgqfEqbvEw2OwG3VWHDeIhuZ+4Fl871U8im5ZP8R/dnqYVClx/MxX9QsA2liw0AEAjPy5xHJHcI4ZXGCbXIHqnPc5rRq1mY5SRytbpCk9IcN6wPqOudJ5ucj8NxBzMPTpZhla1rQNdBH8uvQ6Pl9nV7QM84urOFEFoce6qsY4NNneR5HcIwZ5IGnTRV/FcGXNBbBIXa+MlpHIri9l1GUNcwhwbBVRicYHEFoiJEbG5P3hT8JqnJdB4qjlqW0Nxy7ItetIaEvZa4IFzTD2ttMHoo2YzZwnb/SrMRGrCb6jkUfwyq1ntCT1Rat0WjJUaCjW8M5duSmoO5CEM3ESEn4gQANZuklBp9ykMkS4ov5pzsaLKm/E8jZIcZcx2SyTYzyovqmKJFioXcWa2m6bO3noqQ8Ua0RuqrGYzODbT4d1RRpWRlKw/ieL9Y0QbukxyaN07hxiiNoBcfOwVLggahgaaE9OX0VpxGplp5G3JgI1eyUpUiChiGjM+bi0/WFQYriLSTMyT8uStq2HaxgZILovewnUHqsxXwTpNjHZNFI55S5MfXwjKxzkXsPJX2DblAy+02I6jkqDBHI/K7Q2nkdldMqR3Fl5XWQfJ0Xjk0kaDCsdm9dSAdbxsmJG6gx3Ei980GuFSIIzAkjrpPfVV7K4AguLWu1jWVSVsO+k/M1xdvmBuFuk6ZSXKW/C/D0/dCzn4QXxCpUabgg8osOyjoYdxgm7vlCLp8RfVaWPGcRc+93CrPxuQlpJsV6cY+CNhmMqZgA5oFvCb3vyCiY8lsBtpgFvtW+afRxTnkBgiN011QU3ZiPFzHX7qliVQNWc3MbVFyt6dTMAQx0Fcjy/lm5mc9e7Rp12R2Iwzy0Cz9JEQB5oFlCD4mkXkyToVYk5R4XHz5/dI2hn3IqOJe2wZcaR9+aueH4x5s9uUjWyq6VdzQHuaTy/0rrgbjXbULoGmWQZnWPoo9RC8baVtIbG/qXoLxbvWBlJugu4/Uo3D4ek0ENaXnz1R3DeHU6Tczpc4i+w7dVJjOJiA1oE6ADVefg6eWOG+77nesilLsVleu9vhDWsEfDr3VY9ubSXHc7KzrUHOu8wOW6iebZaYgaE8wPqqLJW7LOHJVRRgmk6/sq1bSZUAm4Khr4WQQdDrMfXZBYCsWEtbLmjf+fVehiycls87Nj+zdpjcfw803ZgSWnfkha2IeD4rjmFpHxUZGxCzWOwz2WBBHVUmqFhIJwXFBMOd2Vj62bgrIlpm4I6q2wXEGtEG6RO+5ST8ouvXRuk/EIYYkFJUxAaJWcb7CcwfFtN3EwFXYd7nOgHy591DjcU+q7LPkNFb8LwwpiTbmgo2xnNpbLjCNFJk77rO8S4w8ullgP5oieIcRJg04ICAxeGOUVCGnd0EE36KvwQcrAqeLfMmbqw/GjK1pveTraeR+yrSwhwiR9Y+6ssMw3zFoBvLsuvW8rUCVD67czSJLWzIbFj1Jm5TBVj2tRb9FO7EAAMYabiRqD+sAKldUdm0J26qGTHz/uHj8FniMdAtv0TMHjhdrve3OnY7oU8PqP1IbfQ6/BT0MLkBJaHkaTEIwjGKpBYdSLaZM1N7NaPmg38NfUmpGpn5ovDMBLXOyt5iNVbU8YJaLZR0jsi5E6a2QcP4Z6qHZSZ3P6bI19NoEGBKKxFWRN52ufkhYk+K3dI2JbeynrU3Zjaeolcrp72T7TSuT8pGMdXrF2hjqd+qjY4taZIITeIPm4tHzCgw9F5u+A0XubnsFkXoucLhKwAfMN5nadIB3Wn4DiGkOJdJEWiJ6rE1sVVIkwBpHKN+iseB8R8YY4m4seoTy3F13JqO02batXLrTA5m/wUmHaNKYJcd4klBmtRpNl7wSNhczyAQrfSh0H1LAwczcnytfzK8+cMmS0jvhOEds09ThkCahzHXINBHM7qhxvEGSWt8RHujQdJ0VBj+N1XuGeq6x093/xFj3Tji2vAuZmxiw+Oy2Pomvqk7Nk63xFBFOo94zl2UHQAAi51M6qKvWpsI9X7VwepOvTrCqcdUqA5QQRybePLldDU6FRzogzG5t3XcopdjhdydyZoXF7AHggj3hv3gJtWo14v81lxh62ctbJOpyk6c0fwzgz6xIe8tDbAE/qm5KqMouPkNOGA0PkkFJs6CVG/ACjUa4F7wLAe1fuLFH0qUXdry5JL3pDNNg9R7osEFUMmHvA6SrR8vOVoJG+XUCNVWsw9NlQENzNIJBJ33DkbsHYVpZTElpv80QKjX3ObJEm1u0oirWzU7kN5HrsIXYhhqMDfWAZfEQQAY2096dkV2Fd+Rpqts2lTDwOQl30RVLhbakOy5TyNh3/1CrX4ynRIs7P70kEEcxy7Iylxtjhl946ZRczslca2hdjK3q2jK+XOn2rQOUDkhMS1rmlodMA5tOfW/wAElXA1SfWZ2tJFgYiO+kplDAOuXGd/CbdU6YaQLg+HOc+Gxfr+qsPwQpkh7vEfeG1tF1OgGw0Fga83cSZECYKEqsrVyQwS1lrGB3vrKWQ0XbKzG52PiT3G65jajzLGuJ0sj/wFV3gcW+G99ey0VBuRrclwBcyNdyllKuxS0ZN9aoPDUJaQIE/TsjMFh6uXNoDpJFx21hFYzE082epctMAW5aofE4gVv+oAHqQLdSSm2+4LLvB4weriqfENCJ05oXGcSzmKYmNdz8FPhfVljG1CHubfeOgzSmUcURUysYAXmNgNOZ+qTa8EqRVnigFoPmuWjqcEeTJptneD90qa/g1xMLTpVHgS05Toj3YAE3c4mNbC/wCidnIIJgx108kJV4pBI2Tjbb0HUC1sjY2PLzUHqw0kiJOkKvbiyRfSU0Vr2sfNDyOolrhajjMi4t+8oyk4m2kCf9oXCVqQbmcYPJB1uIl7opjWwA3Tdgdy0OJDn5WnoXD6pwqMbIhpPXNr9NULwzhr2uOd4Y6ND9lY4bAtguLgSfZMLCPuRUcYw+AgBxuXCdOV9I6IjFhnq8pcc2zh9EFjy10tLh6wadj81X4PMDmcfCDBiPKyWrDRYtNWhOuUnUAT0CfTbWrOblJ0uTt1/ZEDiVInKGBw1k6zKn/uBDQ1oi2qjkzcdMaEb2wqjhWUWRMnmSg8RiMxgWQ9SpJkqKpXDbnZQeZyVDa8FhU4jkYW0RrqQCT/ADZR0XUiwBwDXHoLHZTcI4oGscYytLi7wjbl2QePBry9hMA+1G3InmuuKpbIvb0D1sDiKRFTKDvb7jZQ4Lh9Ss4w4Mk31PW/NGf3V7RledOUIc8YA8I01JGv+0boKTYRj8G5kMczu/8AN+nZB4vBtokRIdEjmjG8ZEQHSYMTpO0ojCAmkX4g3PIDOBqCJ0CZMFNFQaxcIza7BT4Ou1ohzrdzKXEYVjjmZmB/M+It21TMJSpsdmrnN+Ue75pmjJpk9UNqNimSG3MOIMn4SFPQxLmNu3KNgNTH0S4jjNADw02gnQho/RB4rHsJsZgT57+am02MhcfgKznBwyxuA6SOpCpcSHNc4B8x/NFdjjoyF2hGgVViXMgPMkuF7R8loJ+Rk3YVQxTBTAdTa8kXJ1P6KqyBrzlBLSZEajonNDtBcG/VWmHxgb7ADYERuepO5Wk67BVruR4PElpPLqEfiK4dlDCc1+RHnyUtPGioMtQA+SZ+ELGk0iTe7Yvbrqp/aewtIsqPF6jGhpqOJAiZXLF1qxzGSfmuTcfli8F6R//Z"/>
          <p:cNvSpPr>
            <a:spLocks noChangeAspect="1" noChangeArrowheads="1"/>
          </p:cNvSpPr>
          <p:nvPr/>
        </p:nvSpPr>
        <p:spPr bwMode="auto">
          <a:xfrm>
            <a:off x="0" y="-1182688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TEhUTEhQWFRQXGBsYGBgYGRceGhoaFxcXHBgYHBgaHCggGhwlHRcXITEhJSkrLi4uHB8zODMsNygtLisBCgoKDg0OGxAQGywkICQsNCwsLCwsLCwvLCw0LCwsLCwsLCwsLCwsLCwsLCwsLCw0LCwsLCwsLCwsLCwsLCwsLP/AABEIANAA8wMBIgACEQEDEQH/xAAbAAABBQEBAAAAAAAAAAAAAAAEAQIDBQYAB//EADwQAAEDAgQEAggFBAIBBQAAAAEAAhEDIQQSMUEFUWFxIoEGEzJCkaGxwRRS0eHwBxVi8SMzkiWCorLC/8QAGgEAAwEBAQEAAAAAAAAAAAAAAQIDAAQFBv/EAC4RAAICAgEEAQEHBAMAAAAAAAABAhEDIRIEMUFRYSITFHGRscHwBTKB4RWh0f/aAAwDAQACEQMRAD8AzATgVC5qVeuj5donaUsJjFK1qJMVruScHlKGcgUppomGqSnPZdMdUravRawUx4HVcmOnVOzOOqxqJCAo3t5JxHVKSVgVQwSuCmYLSVFlutZkhBfZK87JQ2/VPFMLBGMYYJTHMSvTSCsgiijukc1TMaDqT0TXUkbAiOEwhSjndMzSVrGoblCS6lJ6KJzljIcfL+c02F0pSDZYI0gLspUlOkTeEhZGixiMNXFqXKuDDyWsx3qzySro7rkA0V5KVrxsEj2LmhIO6DAywMBKHAbKEPMKVtQdESVD3u5J1Ns6pAR3lLHU9lg0cGRrZKD1ShsrqYMwAiAdT12spM3VRgG4j4JWoBoVzeRSFvMpxdy1Ssv1RsDQjZ2XEHdSlpnRRlkG8x81jIYHFIXlPDuQ+KaQdZHbndawpWPzl2vT5CEhB1SBp8v1TpPZawUdlMcui4uMeaR1SLAlRzzklANEjr7gKJrRN04EJDZGzJDmwmFnVcQuaYWsKQrmDeUyoI0SuSBYFCh3dI826pRMQJTIusMtC0nlTFoGpMlDPrhthqg34hx3Su32GUSycW8z8FyBZXMfslQ2PxGFp7Lvkmh5/gRFNoIvr8lrEaInc0+nT/0pCTySmgdTZGxR/q/jqpGsga9uqbSbOmqWDJtohYKEc12xCnpyB1hRNeNynnWQf52Ws1HOM3Iv0SsEm0fFRuBteFxtpeVhqCGs3jRSNrDoPihBIEF3wUbQ8EXlC7C4Fm9gAEOzH5juoCRzum0mTOk9YUeXomQnElcLSNJUWpufJKOVv0XOhEKOL4/YpHukaylIE+f8+q6oGxZCzURAck6oOqf6snTXRRCjGpRs1CXSnqVLUEC0nuoAOYWMSOeLKJxOyjLYuZUoNo+d1gpeiMnzKUdbJ5YN5TXOiwRAyVrotudP3UBeCnN5p2UXlYwwsHJRVaDeSkDBzSOZaxlANjBh281ykFMLlg2zoI0gj5qBpGaxMco3TauPZ7slNo1ydPOVJDcWG1cwPhI+v+kgmRv3UBdFzop6NNriIJWsCRJVYdbBPw9MzchEPa1w8Lb89FzGTYGI6XQUguOiF4aCYuU04ef5CLquAaIBnfrP0VhgODucJe5rGQTJdc9BsDtfdaWRR7hx4pz1FFOGmLDSydRDz7p+C1+FoYcM8LSXCMtpBtfMZkeSPwTDUzFgy5fFlB0A1idfOVzS6uPhWehD+nSr6mked/gKpdZjx/7SrDC8HrE2Y7LsYIHYkrdsrSM+duYGCwQLc8oER2VjhqpqWHi35x15qT61rtEt/wAcn3kYOn6N1I8RYJ/yJPyBUtT0WrFmZr2ZZi+b6RJW2x+R1y9ziBvf76IPDUxlc4U3Pga38Fje2qH3ybeqGX9PxLvZlKforVdANSmJ5k/cIql6EPPvieQaT3jSy0NGs1sEa7Hr3TK1XwuPrTmmIvcRcygusyDfcMPooKXoowO9svJtDWiZ+J+iSv6K0iHRVcx7RID2zPMSIhF530nBwdldq0/IkIR/EIqA1CXN96d9/ml+85bWx/uWGuxWYngj2NzEtdpAkgnnAIv8VVVHwTaFd0fSQNHjc1suu53KZa0dNzHTkhuK4qjXBdTfTz7hp9ry5roxdRK0pnJn6JKPKHgqYJMi66oY1N+Shewg+EkWv0PJNqA2Xcjy6HipE21S1K2kAD4yo56Lg2+qICY87J7H0wLgkoeCUlSmQY6IgonFS66oG7T0CggRzStIWAkdkRNSmGixk7dP3UBMCTqn0abnGSYESUHsJD6p3MrkUaQ/MuRoPIo6GEvpPVPLSTYH7JBjDqBbomOxuY6QFG7LtMJpsaDLpEbSi6Ve0izR1uUJSdIuPMKypMcWwTbtdZiPQTTxYcLNHmh69cAc+x0hCVW5bSQd/tAUOGqtziBPf5odhlG+xp+GOAb618T7oJ06lCs9J2Mql0tLpkt8OVwBuC3QyF5zxrjVQ1HXtJsq448n2tdiF5rlKbU60e/hwRxx4eT23gPE6NT8QZyugvp+btP/ABIHkpG1LgAmSDpOg1P0XnXo1jDZ06y3z/fVeh8F4hAMAEvbknlmIn6IZErTHjeyzwOGa/MXOylrcw3kjboi+HGoIFNzs7ps2QY8kK6g6m0EgiQYncbEKThVKrUf4HFvhJJaYMDXyXO+6TWx/kLptuQ+Q6TMzruFLWpV2sc9pimTBvAO0RN1HTogA5DM6TKtaOE9aA1rgXxJ0Uk90hmiqwdLMWiqSAbWEofF0Ax5a14LfzR9lacVDWC4Jc32gS2PIhUNPjNF4OcPa/3QCC2Ji8380119IK8ncSe4spscP+suIPR0GFmONvJAE6j7x9FuKNBlTM2ocpynKToDtPRY7iGFJLZ0gtMdSbjrddEZX9TEfpHmHpFjHCqRysOWgJI+KA4bjXtqsMn2h9Vb+lPDi2sQ73o+IABg/A9iEDwXhZdVgjT6yqTyRSkvI8Yuk/BvadSYJG2ykq84IHdRisbAtmBF9o2Tm1A62Ug99l6keys+XktsaHf425qNxJuEY3wgHKIbvr2shRULnRIyjS0JuQnHyOptdALRHaU2oZMOMd/1UtN8XnLa3VMxGkkz2RsFELmD90jhCfTbAn5bhPZSJ08p/llrNQxjZH2Uob0Tq5e2GvAjYj9lE+rrBH7fohZmmRVG3MaLlEag/L8ly3IfiA0WtG0ynU6k2ywdBYJ3q37tHeNVLTxDGAZvLY/D7qdoq7Y9lJ0W7SbCRyRuDa91jZ3MR9EJ/cmHl01si6Lw4TI7jqpPJL0H7NVsTH4d9s2sa6z+iA9TlcCT5Kxp1KjbCHNXNoteZYPFpBvE8kylfcyTj2PP+M4FwcT1+qAo4Yk3/n6L0f0n4QGGWgPZMEjUOFpHQrOt4Sw3JcG8ivNSnH6UfQRyQauXcK9E8KXupgbvcfICJWt4TXLbCNbfFVnAaZYyo9oiwYyeR+8StFgOHOFNlUgAOJAA1OXU/GyOW6S9b/YWMrk2WvpDxuo8ZiQNGxFgNLfVDejXC67wa9XMKcZdYzk6tA3arerSc5jGPbLGiRTjc7u5kq84ewyxrzlbcgch22uoSpSbZRPVITA8Oky4ODY93XoL/VFN4aQZaDG06+cKx9a1tm3Gk7lMpY2PZNlzvNFPi469jKMu4FisK5zLgTzWe/sdAnOTDhqz8w6GDF9lvMLVzjNFjvbzUGI4awuzBrZjcH6g2Vcai1fb8RXJpmIOHktgjJIBJvA7aqvr4VxqGmB4piABF9C06EaXV/xLg9QGYLI0eNNbA7Ed1DjG0y7/AInXiYdZwcNp37o1rZrPOvSLhwNn0ySzUe8ANwOkwRyPRAeitEHENythjfEZBgkaC+t7x0Wy4o0vPrHHx897CPMqqoh/rMxMxaIj5K7lGt38ErldBfpFgAA3ENEgmH9OTux07xzVS2s1rvCyR8h5rb4Kqx7AzL7uV7To4EESO4N+olYzHYH1QewvAv4ZOo2tFrLvwZOUeLPK6vCoy5LyNdRa67TB3F4PZQOoRYkCNk3CMgSXSeSmgERpfmrJtdzja9HYbDt0fOUchfsEuIZSE5A4DfMQSpMPSAMajvf4pcZiKPuTOl7ymTvZNrYI0QQCCOkT2S4nEhpymMw1hQuJafE0EfbuoarqbXk3M7O2/VZseMfJNQqNdIgmdOikrUoFmiIidD3sdUG/HEkBtguFSo4aSNFkFryQmtHuz5lIixRG7mg8r2XJwFeapNwTPPaFDVwbnvb+WeYBjc3VxTptNiAfOD87Is8MbEkEjmNWnqF50+qSas7YY33Q4ehbXMzU3Zh0JRXCvRdsnNnNtJt1II1T8PxCpQAblJZs6I/hV1gOKU3iXAtdzGi8/Lkz8H9WvDX7nVDHCUqrfoEw3AWNOpcCNZ2381XDCerxFRuWAw2nfN7P1RHGOM5iQzUgiR/NU3h73vbNUnNMuI7ANk7/ALodF9rcpTbdnRkwQilryRekOFLWOZbwxmjqNFk8HSBPskxpJJHwNlo8difE8XIPPfqm4HAseabaZuWy6dAbkx2AXoW2rj+RNrwx+Ep+EN2mT1KtcLULcrZ0sAel4jkosKG5Yj/kc5oZyA3P0CN4YIqhwIJpmS6JFuShK9SbLQNVwwuANWuPG4mA4aeXPpsn03ifE/1YyyCbzGyqsRxY1Ia5xIBJaLWJ57p2LxTHAEBwaAJkgy7eI2XI4/aO/Ho6V9KCqWNqOMsB8HiJaJyzNz80VhGucHF039k2uSb5pVPSxL7upPLC4QY94coReBx4BDHuLRNzuPJOsaVI3Jsu6QcwSwuDc3ijS/NXtGoCLLKMruqAMpzJvlG4CM4VxIN8JEkkX5RqoyuLUvRuNr5Lt4LRBgjQzyWT4xgqByEEzJkA6X+R26ha5zg8C9uazWN4bFQimc0mI5xeO6tBa1v0SZQ8TdDTSBD2B2drtxI/e46IehWa54e1oDmxItBIiZHI/qrHE0GvdUazwgNLgDrYS5v1QHDsCQWhxyipoekxPxC6Iub7E5JBVN4ZUDmiPFIAvvIEclV8fwdKqw1nNAcwjQx4HOjfXKS3yJVvQAaSHGK1NwLfynLr9ioMRhw8Pa4SHZg4R7r5BHzTwco7XcnOMZLi+xj6dCk21jOt7+XJHU6FFugA6uMn4LAUcY/D1n0ahzFji0+RifOJ81reHYrNBAZ5rzs+fNKVSevjRT7pDGrigyp6kuBzOkdLfJQ16NKRED/Ibz0VhlfEinT8kPXp1CP+toVcHVTx/Snr5aODLhUttfqVz6h9iGuaNhrE6ofEYWkWmCC8jn7JRJbBl2wQ3rJdIc0nYfuvYxZecbOFwp0V1XAOaRdT0Q5ticrTqQfpzUlXEFwLnAAE6xyXfiWEQ0yfPborpmd0Q5W8x5lciWsYRcsne37LkbE4jsMAbOt/NuS1HCKGWHNAqN0PPsRMEKpwVOibPzdOY6TP1COLDRvTqT3sV4eSpadr4a1/hnqY079l1Ur0mXENH5HCQVkeLVXVC4UGwNZZcDv0UHGeK1Mpkg91lqPpA+k/M3wnmDY9FDFhXK3Z6cIpRtLYZjMdUaXyRnyQIse9tbStRhsW5tFrSfE5rc31+qw2Lrl1VlZlw4gEcsxuD8VvHBuem2bSM3QSLfBejig+JHNJWiTGsdVFMZfE1oY0Dcdet0MWFhOxFjGvIq9qMGUva6MroHPcg/JVjqbDSquc457ZRuZNz8EJxd357kYy8AZJcRfqtbwvDsotLnAVAABAJguc2SPInXos4zLkpgC7ZzHnJ/SFYUuIt9SwFsNaXSfzOJ+wgKb0ml8f7Kx3RNh6eSo2oIcAZym48+YR2HxsHOMsh2YNiwvMAclS4rGPc8VARaIAAAtpZOdxges9Y9rROojwzGsfNNFKPn+eyjbZYNr1C6o8CMpzy0WbLuXchN4fUbd1QuM5jIiS68SOU6qgqcUdGZvs5oPLxSYI30lTMxLZDiS5zgJgQAQdBvGinu7HXYvRjzTDXtqQ8uIDbgi2s6RsiqPESwscRJBBIO4B+6zNao2JkyLjl2vdGsfLfzEiG3iDIufKQhKFoKdG2wvEHVKpygAGXRNgBdH4bG0qjRkJ9YDIjmvN6nFCxntEPBcwt3yuAkg8tlbejuKDPVODpfJJbsPy+ZSxhQJbLPH0wXVSXRUEOHUEw8d7g/FAvpPsJNpgcpjbyCJ9Lfba4WffN3N/ldK3EesAcbEUx5lgH2VeLuiDerB8KM2eTDmgGed4j5yi8bWDW+G8taT3E/zzQVWnL25DMiT0N5Hy+aeWudScQJ/ZUipLsiUmvJ47/UWl/wCovc0e2Gu/+OX/APKZwPGFpGsdpUHp1VP4uZuGgHoZcY+BCE4Zi3NqNkZfoeq5uohyid2J/Skes8OrtewFoDuY9krsTXYNS9v85oDD4R7qTajLFQ1a50cMp+S4ceNT3F/+r9TgzyalTRJi8pEtcSsxiqTsxyjSPmrXEVIBPJC02io0mWgDUnX/AEvb6SHFd9Hn5GEOksEgTpJt/tDeoyENdHi2Gvy2vopjiIjw8t9eWuohQVMQ0EExmI217Suu9aJpMLbTbG58yuVUcWeg8ly2wcT1DC+jzSJdlcdjJB81DieBZZvPTMP0VKz0sqCfC1zRyBnyM3R2A9NMO4hjoa485j5rwYY+rh/db/DZ6qyYZFFxfh1Nt3tHaQs3xKthcjg2kZH+fz0Xr2J4W+u2GPoidyP3WVxf9Pq7Xy94DdS4AARzlPjc0qa/NUdkJQfn/s8w4VSqNqMJa4UnvA0t7QW/j/ljqsv6U4g0XeqpVXVWNgyWgCQtTw6q1x9YdCAQe4B+69HHUlSObqbTTLGtTLdRZQ1bQSLbHnzUlfGEjW32QuIxZdlYfZbMc7pcsYLsyOOT8hTqgbSeHNMuy9wMwJ+ITeFVKYa4kB9MucGtcYPT5EJuPcX0yfeJGnIAR9FWUaZYwVAYIcLfMGOS0VTr15KJ2rDajsjABzvOouq7iGJMltg125uQJ262VoKhrPc6pEuGvVY/0jwOIpPDWeJrtDulljrfgvB26vYeK5bcXA5/XuoqvGGsdJf5bqnPo/i6kZpjqbfAKx4X6Fuc6H6dEvB+C64rux9L0lpuMuJA5wrBvpTQi1QT2KmqegAIDWkgb9+adh/6XtdM1HNPOx+yPB9qDKUH2ZWHizCS7OD5q/8AR3Gmo/wEm8k9kLQ/pb4mzUMExp1Wx4P6JU8OYYTDZkrLE7JTyQS0wjGOaWPe8k2IF/eiVX08VnDxplDP/rB+gTMbrldZpd8rSVFweoCXvIkEn62VJK9HNdIm/E+JoBM627J9XHOa2+glBurTUloynb4bID0ixrsoptiT8ABe8cyjGNXTIzn7PNuO4snE1p8RLt+gH6ILCAOIAkEG24/ZFYgvo4hpqQ4t1/yBm/mCrXgPDc1RzwDlmQOmoXJmkopnoQkkk36N36Fue1mR0OpnmforvH8Fz3p+IflNnDpO6r+CN96nBI9ph37dVb4riLYzUXGnEBzSJDT/AJA3A6iy8qMZQnf8v9V+jIZMkZmJ4i1rHFlSW9CFW+qsQHfotbxTHteAzEU2vcNC36jcfQqgxD2tcIsANLL3+kyOUNr/AGeZljT0wSswQA4gED+Sh62HBAIImY0t+ynrta83N41G3dQson2JsNzz5rrsnRXuw71ytTQcPf8AkFyJuQJ/dHe0KdvkpeF0WV3yQBeSNz2OgU2HzBtjLIFiBbmjuDYjDUHF9bMRqA0mJvrAlINfo2no5SbmDJysA3JOndaXFY+nVAoiS3Ro5nmVgqfEqbvEw2OwG3VWHDeIhuZ+4Fl871U8im5ZP8R/dnqYVClx/MxX9QsA2liw0AEAjPy5xHJHcI4ZXGCbXIHqnPc5rRq1mY5SRytbpCk9IcN6wPqOudJ5ucj8NxBzMPTpZhla1rQNdBH8uvQ6Pl9nV7QM84urOFEFoce6qsY4NNneR5HcIwZ5IGnTRV/FcGXNBbBIXa+MlpHIri9l1GUNcwhwbBVRicYHEFoiJEbG5P3hT8JqnJdB4qjlqW0Nxy7ItetIaEvZa4IFzTD2ttMHoo2YzZwnb/SrMRGrCb6jkUfwyq1ntCT1Rat0WjJUaCjW8M5duSmoO5CEM3ESEn4gQANZuklBp9ykMkS4ov5pzsaLKm/E8jZIcZcx2SyTYzyovqmKJFioXcWa2m6bO3noqQ8Ua0RuqrGYzODbT4d1RRpWRlKw/ieL9Y0QbukxyaN07hxiiNoBcfOwVLggahgaaE9OX0VpxGplp5G3JgI1eyUpUiChiGjM+bi0/WFQYriLSTMyT8uStq2HaxgZILovewnUHqsxXwTpNjHZNFI55S5MfXwjKxzkXsPJX2DblAy+02I6jkqDBHI/K7Q2nkdldMqR3Fl5XWQfJ0Xjk0kaDCsdm9dSAdbxsmJG6gx3Ei980GuFSIIzAkjrpPfVV7K4AguLWu1jWVSVsO+k/M1xdvmBuFuk6ZSXKW/C/D0/dCzn4QXxCpUabgg8osOyjoYdxgm7vlCLp8RfVaWPGcRc+93CrPxuQlpJsV6cY+CNhmMqZgA5oFvCb3vyCiY8lsBtpgFvtW+afRxTnkBgiN011QU3ZiPFzHX7qliVQNWc3MbVFyt6dTMAQx0Fcjy/lm5mc9e7Rp12R2Iwzy0Cz9JEQB5oFlCD4mkXkyToVYk5R4XHz5/dI2hn3IqOJe2wZcaR9+aueH4x5s9uUjWyq6VdzQHuaTy/0rrgbjXbULoGmWQZnWPoo9RC8baVtIbG/qXoLxbvWBlJugu4/Uo3D4ek0ENaXnz1R3DeHU6Tczpc4i+w7dVJjOJiA1oE6ADVefg6eWOG+77nesilLsVleu9vhDWsEfDr3VY9ubSXHc7KzrUHOu8wOW6iebZaYgaE8wPqqLJW7LOHJVRRgmk6/sq1bSZUAm4Khr4WQQdDrMfXZBYCsWEtbLmjf+fVehiycls87Nj+zdpjcfw803ZgSWnfkha2IeD4rjmFpHxUZGxCzWOwz2WBBHVUmqFhIJwXFBMOd2Vj62bgrIlpm4I6q2wXEGtEG6RO+5ST8ouvXRuk/EIYYkFJUxAaJWcb7CcwfFtN3EwFXYd7nOgHy591DjcU+q7LPkNFb8LwwpiTbmgo2xnNpbLjCNFJk77rO8S4w8ullgP5oieIcRJg04ICAxeGOUVCGnd0EE36KvwQcrAqeLfMmbqw/GjK1pveTraeR+yrSwhwiR9Y+6ssMw3zFoBvLsuvW8rUCVD67czSJLWzIbFj1Jm5TBVj2tRb9FO7EAAMYabiRqD+sAKldUdm0J26qGTHz/uHj8FniMdAtv0TMHjhdrve3OnY7oU8PqP1IbfQ6/BT0MLkBJaHkaTEIwjGKpBYdSLaZM1N7NaPmg38NfUmpGpn5ovDMBLXOyt5iNVbU8YJaLZR0jsi5E6a2QcP4Z6qHZSZ3P6bI19NoEGBKKxFWRN52ufkhYk+K3dI2JbeynrU3Zjaeolcrp72T7TSuT8pGMdXrF2hjqd+qjY4taZIITeIPm4tHzCgw9F5u+A0XubnsFkXoucLhKwAfMN5nadIB3Wn4DiGkOJdJEWiJ6rE1sVVIkwBpHKN+iseB8R8YY4m4seoTy3F13JqO02batXLrTA5m/wUmHaNKYJcd4klBmtRpNl7wSNhczyAQrfSh0H1LAwczcnytfzK8+cMmS0jvhOEds09ThkCahzHXINBHM7qhxvEGSWt8RHujQdJ0VBj+N1XuGeq6x093/xFj3Tji2vAuZmxiw+Oy2Pomvqk7Nk63xFBFOo94zl2UHQAAi51M6qKvWpsI9X7VwepOvTrCqcdUqA5QQRybePLldDU6FRzogzG5t3XcopdjhdydyZoXF7AHggj3hv3gJtWo14v81lxh62ctbJOpyk6c0fwzgz6xIe8tDbAE/qm5KqMouPkNOGA0PkkFJs6CVG/ACjUa4F7wLAe1fuLFH0qUXdry5JL3pDNNg9R7osEFUMmHvA6SrR8vOVoJG+XUCNVWsw9NlQENzNIJBJ33DkbsHYVpZTElpv80QKjX3ObJEm1u0oirWzU7kN5HrsIXYhhqMDfWAZfEQQAY2096dkV2Fd+Rpqts2lTDwOQl30RVLhbakOy5TyNh3/1CrX4ynRIs7P70kEEcxy7Iylxtjhl946ZRczslca2hdjK3q2jK+XOn2rQOUDkhMS1rmlodMA5tOfW/wAElXA1SfWZ2tJFgYiO+kplDAOuXGd/CbdU6YaQLg+HOc+Gxfr+qsPwQpkh7vEfeG1tF1OgGw0Fga83cSZECYKEqsrVyQwS1lrGB3vrKWQ0XbKzG52PiT3G65jajzLGuJ0sj/wFV3gcW+G99ey0VBuRrclwBcyNdyllKuxS0ZN9aoPDUJaQIE/TsjMFh6uXNoDpJFx21hFYzE082epctMAW5aofE4gVv+oAHqQLdSSm2+4LLvB4weriqfENCJ05oXGcSzmKYmNdz8FPhfVljG1CHubfeOgzSmUcURUysYAXmNgNOZ+qTa8EqRVnigFoPmuWjqcEeTJptneD90qa/g1xMLTpVHgS05Toj3YAE3c4mNbC/wCidnIIJgx108kJV4pBI2Tjbb0HUC1sjY2PLzUHqw0kiJOkKvbiyRfSU0Vr2sfNDyOolrhajjMi4t+8oyk4m2kCf9oXCVqQbmcYPJB1uIl7opjWwA3Tdgdy0OJDn5WnoXD6pwqMbIhpPXNr9NULwzhr2uOd4Y6ND9lY4bAtguLgSfZMLCPuRUcYw+AgBxuXCdOV9I6IjFhnq8pcc2zh9EFjy10tLh6wadj81X4PMDmcfCDBiPKyWrDRYtNWhOuUnUAT0CfTbWrOblJ0uTt1/ZEDiVInKGBw1k6zKn/uBDQ1oi2qjkzcdMaEb2wqjhWUWRMnmSg8RiMxgWQ9SpJkqKpXDbnZQeZyVDa8FhU4jkYW0RrqQCT/ADZR0XUiwBwDXHoLHZTcI4oGscYytLi7wjbl2QePBry9hMA+1G3InmuuKpbIvb0D1sDiKRFTKDvb7jZQ4Lh9Ss4w4Mk31PW/NGf3V7RledOUIc8YA8I01JGv+0boKTYRj8G5kMczu/8AN+nZB4vBtokRIdEjmjG8ZEQHSYMTpO0ojCAmkX4g3PIDOBqCJ0CZMFNFQaxcIza7BT4Ou1ohzrdzKXEYVjjmZmB/M+It21TMJSpsdmrnN+Ue75pmjJpk9UNqNimSG3MOIMn4SFPQxLmNu3KNgNTH0S4jjNADw02gnQho/RB4rHsJsZgT57+am02MhcfgKznBwyxuA6SOpCpcSHNc4B8x/NFdjjoyF2hGgVViXMgPMkuF7R8loJ+Rk3YVQxTBTAdTa8kXJ1P6KqyBrzlBLSZEajonNDtBcG/VWmHxgb7ADYERuepO5Wk67BVruR4PElpPLqEfiK4dlDCc1+RHnyUtPGioMtQA+SZ+ELGk0iTe7Yvbrqp/aewtIsqPF6jGhpqOJAiZXLF1qxzGSfmuTcfli8F6R//Z"/>
          <p:cNvSpPr>
            <a:spLocks noChangeAspect="1" noChangeArrowheads="1"/>
          </p:cNvSpPr>
          <p:nvPr/>
        </p:nvSpPr>
        <p:spPr bwMode="auto">
          <a:xfrm>
            <a:off x="152400" y="-1030288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upload.wikimedia.org/wikipedia/commons/7/7d/Discus_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61728"/>
            <a:ext cx="2946400" cy="27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4.bp.blogspot.com/-0eUi3Sp4KJs/TaIFBNnrttI/AAAAAAAADYg/5g5LNRYNhCI/s320/School%2Bof%2BTropical%2BFish%252C%2BTahiti%2Bpictures%2Bunderwater%2Bpho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tasty-dishes.com/data_images/encyclopedia/scorpion-fish/scorpion-fish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09" y="5128522"/>
            <a:ext cx="2167413" cy="15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hdewallpaper.com/wp-content/uploads/2013/08/School-of-Fish-Thail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200400"/>
            <a:ext cx="3835400" cy="21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VERTEBRATES- 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Have scales</a:t>
            </a:r>
          </a:p>
          <a:p>
            <a:pPr lvl="1"/>
            <a:r>
              <a:rPr lang="en-US" dirty="0" smtClean="0"/>
              <a:t>Live on land</a:t>
            </a:r>
          </a:p>
          <a:p>
            <a:pPr lvl="1"/>
            <a:r>
              <a:rPr lang="en-US" dirty="0" smtClean="0"/>
              <a:t>Are cold-blooded</a:t>
            </a:r>
          </a:p>
          <a:p>
            <a:pPr lvl="1"/>
            <a:r>
              <a:rPr lang="en-US" dirty="0" smtClean="0"/>
              <a:t>Usually lay eggs</a:t>
            </a:r>
          </a:p>
          <a:p>
            <a:endParaRPr lang="en-US" dirty="0"/>
          </a:p>
        </p:txBody>
      </p:sp>
      <p:pic>
        <p:nvPicPr>
          <p:cNvPr id="12292" name="Picture 4" descr="http://wakpaper.com/large/Reptiles_wallpaper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76" y="1524000"/>
            <a:ext cx="390255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iwallscreen.com/stock/animals-snakes-reptiles-fresh-new-hd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85636"/>
            <a:ext cx="3733800" cy="23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oaadonline.oxfordlearnersdictionaries.com/media/oaad8/fullsize/a/ani/anima/animals_repti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3733800"/>
            <a:ext cx="3225800" cy="25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VERTEBRATES- 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3892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Live in water and on land</a:t>
            </a:r>
          </a:p>
          <a:p>
            <a:pPr lvl="1"/>
            <a:r>
              <a:rPr lang="en-US" dirty="0" smtClean="0"/>
              <a:t>Are cold-blooded</a:t>
            </a:r>
          </a:p>
          <a:p>
            <a:pPr lvl="1"/>
            <a:r>
              <a:rPr lang="en-US" dirty="0" smtClean="0"/>
              <a:t>Have smooth skin</a:t>
            </a:r>
          </a:p>
          <a:p>
            <a:pPr lvl="1"/>
            <a:r>
              <a:rPr lang="en-US" dirty="0" smtClean="0"/>
              <a:t>Lay eggs</a:t>
            </a:r>
            <a:endParaRPr lang="en-US" dirty="0"/>
          </a:p>
        </p:txBody>
      </p:sp>
      <p:pic>
        <p:nvPicPr>
          <p:cNvPr id="13314" name="Picture 2" descr="http://www.loving2learn.com/Portals/0/Super_Subjects/Super%20Science/Life%20Science/Animal%20Groups/Birds/Amphibians/Amphibians%20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286000"/>
            <a:ext cx="507209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VERTEBRATES-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343400"/>
          </a:xfrm>
        </p:spPr>
        <p:txBody>
          <a:bodyPr/>
          <a:lstStyle/>
          <a:p>
            <a:pPr lvl="1"/>
            <a:r>
              <a:rPr lang="en-US" dirty="0" smtClean="0"/>
              <a:t>Have feathers</a:t>
            </a:r>
          </a:p>
          <a:p>
            <a:pPr lvl="1"/>
            <a:r>
              <a:rPr lang="en-US" dirty="0" smtClean="0"/>
              <a:t>Are warm-blooded</a:t>
            </a:r>
          </a:p>
          <a:p>
            <a:pPr lvl="1"/>
            <a:r>
              <a:rPr lang="en-US" dirty="0" smtClean="0"/>
              <a:t>Have hollow bones and most can fly</a:t>
            </a:r>
          </a:p>
          <a:p>
            <a:pPr lvl="1"/>
            <a:r>
              <a:rPr lang="en-US" dirty="0" smtClean="0"/>
              <a:t>Lay eggs</a:t>
            </a:r>
          </a:p>
          <a:p>
            <a:endParaRPr lang="en-US" dirty="0"/>
          </a:p>
        </p:txBody>
      </p:sp>
      <p:pic>
        <p:nvPicPr>
          <p:cNvPr id="14338" name="Picture 2" descr="http://www.languageguide.org/images/im/bi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67" y="1295400"/>
            <a:ext cx="537962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VERTEBRATES-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3581400" cy="4800600"/>
          </a:xfrm>
        </p:spPr>
        <p:txBody>
          <a:bodyPr/>
          <a:lstStyle/>
          <a:p>
            <a:pPr lvl="1"/>
            <a:r>
              <a:rPr lang="en-US" dirty="0" smtClean="0"/>
              <a:t>Have hair or fur</a:t>
            </a:r>
          </a:p>
          <a:p>
            <a:pPr lvl="1"/>
            <a:r>
              <a:rPr lang="en-US" dirty="0" smtClean="0"/>
              <a:t>Are warm-blooded</a:t>
            </a:r>
          </a:p>
          <a:p>
            <a:pPr lvl="1"/>
            <a:r>
              <a:rPr lang="en-US" dirty="0" smtClean="0"/>
              <a:t>Feed milk to their young</a:t>
            </a:r>
          </a:p>
          <a:p>
            <a:pPr lvl="1"/>
            <a:r>
              <a:rPr lang="en-US" dirty="0" smtClean="0"/>
              <a:t>Bear live young </a:t>
            </a:r>
          </a:p>
          <a:p>
            <a:pPr marL="457200" lvl="1" indent="0">
              <a:buNone/>
            </a:pPr>
            <a:r>
              <a:rPr lang="en-US" dirty="0" smtClean="0"/>
              <a:t>(except </a:t>
            </a:r>
            <a:r>
              <a:rPr lang="en-US" dirty="0" err="1" smtClean="0"/>
              <a:t>monotremes</a:t>
            </a:r>
            <a:r>
              <a:rPr lang="en-US" dirty="0" smtClean="0"/>
              <a:t> – mammals that lay eggs)</a:t>
            </a:r>
          </a:p>
          <a:p>
            <a:endParaRPr lang="en-US" dirty="0"/>
          </a:p>
        </p:txBody>
      </p:sp>
      <p:pic>
        <p:nvPicPr>
          <p:cNvPr id="15362" name="Picture 2" descr="http://tx.english-ch.com/teacher/yvette/mammals_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53244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64094"/>
              </p:ext>
            </p:extLst>
          </p:nvPr>
        </p:nvGraphicFramePr>
        <p:xfrm>
          <a:off x="304800" y="838200"/>
          <a:ext cx="8534398" cy="3505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0737"/>
                <a:gridCol w="1408316"/>
                <a:gridCol w="1197069"/>
                <a:gridCol w="1091445"/>
                <a:gridCol w="1232277"/>
                <a:gridCol w="1232277"/>
                <a:gridCol w="1232277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Archaebacteria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Eubacteria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Protist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Fungi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Animal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7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Cells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unicellular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unicellular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both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both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multicellular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multicellular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7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 of Nutrition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Consumer &amp;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Consumer &amp;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Consumer &amp;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consumer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Consumer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7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Wall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Some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7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Types of Cells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Prokaryote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(no nucleus)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Prokaryote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(no nucleus)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Eukaryote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(nucleus)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Eukaryote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(nucleus)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Eukaryote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(nucleus)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Eukaryote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(nucleus)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2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Examples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survives in extreme places such as hot springs and volcanoes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Everywhere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Amoeba, paramecium, euglena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Mush yeast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Ferns horsetails,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Lion, tiger, bear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8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2 Types of Cells</a:t>
            </a:r>
            <a:endParaRPr lang="en-US" sz="6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Prokaryotic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simplest type of cell</a:t>
            </a:r>
          </a:p>
          <a:p>
            <a:r>
              <a:rPr lang="en-US" dirty="0"/>
              <a:t>d</a:t>
            </a:r>
            <a:r>
              <a:rPr lang="en-US" dirty="0" smtClean="0"/>
              <a:t>oes NOT have a nucleus</a:t>
            </a:r>
          </a:p>
          <a:p>
            <a:r>
              <a:rPr lang="en-US" dirty="0"/>
              <a:t>t</a:t>
            </a:r>
            <a:r>
              <a:rPr lang="en-US" dirty="0" smtClean="0"/>
              <a:t>ough cell wall allows them to survive in harsh conditions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81000" y="4214019"/>
            <a:ext cx="4041775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Eukaryotic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81000" y="4953000"/>
            <a:ext cx="4041775" cy="3951288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complex cell</a:t>
            </a:r>
          </a:p>
          <a:p>
            <a:r>
              <a:rPr lang="en-US" dirty="0"/>
              <a:t>h</a:t>
            </a:r>
            <a:r>
              <a:rPr lang="en-US" dirty="0" smtClean="0"/>
              <a:t>as a nucleus</a:t>
            </a:r>
          </a:p>
          <a:p>
            <a:r>
              <a:rPr lang="en-US" dirty="0"/>
              <a:t>h</a:t>
            </a:r>
            <a:r>
              <a:rPr lang="en-US" dirty="0" smtClean="0"/>
              <a:t>as organelles</a:t>
            </a:r>
            <a:endParaRPr lang="en-US" dirty="0"/>
          </a:p>
        </p:txBody>
      </p:sp>
      <p:pic>
        <p:nvPicPr>
          <p:cNvPr id="2050" name="Picture 2" descr="http://www.teachengineering.org/collection/cub_/lessons/cub_images/cub_cells_lesson01_fig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2" y="1600199"/>
            <a:ext cx="3608388" cy="48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7842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do scientists use to observe cells?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 microscope!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828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Microscopes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Simple Microscope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a single convex lens that provides a magnified view of an </a:t>
            </a:r>
            <a:r>
              <a:rPr lang="en-US" dirty="0" smtClean="0"/>
              <a:t>object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  a </a:t>
            </a:r>
            <a:r>
              <a:rPr lang="en-US" dirty="0"/>
              <a:t>hand </a:t>
            </a:r>
            <a:r>
              <a:rPr lang="en-US" dirty="0" smtClean="0"/>
              <a:t>lens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Compound Microscope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two magnifying </a:t>
            </a:r>
            <a:r>
              <a:rPr lang="en-US" dirty="0" smtClean="0"/>
              <a:t>lenses: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1. an </a:t>
            </a:r>
            <a:r>
              <a:rPr lang="en-US" dirty="0"/>
              <a:t>objective lens </a:t>
            </a:r>
            <a:r>
              <a:rPr lang="en-US" dirty="0" smtClean="0"/>
              <a:t>placed </a:t>
            </a:r>
            <a:r>
              <a:rPr lang="en-US" dirty="0"/>
              <a:t>near the object being viewed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 an </a:t>
            </a:r>
            <a:r>
              <a:rPr lang="en-US" dirty="0"/>
              <a:t>eyepiece lens placed near the eye of the </a:t>
            </a:r>
            <a:r>
              <a:rPr lang="en-US" dirty="0" smtClean="0"/>
              <a:t>viewer</a:t>
            </a:r>
            <a:endParaRPr lang="en-US" dirty="0"/>
          </a:p>
        </p:txBody>
      </p:sp>
      <p:pic>
        <p:nvPicPr>
          <p:cNvPr id="3074" name="Picture 2" descr="http://www.dicts.info/img/ud/m/magnifying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icochetprod.com/lab_manual/images/compound%20microscope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29292"/>
            <a:ext cx="2990916" cy="21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Living Things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</a:t>
            </a:r>
            <a:r>
              <a:rPr lang="en-US" dirty="0"/>
              <a:t>use classification to group plants and animals according to their similarities and differences. 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grouped based on the features they share.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Fungi Kingdom</a:t>
            </a:r>
          </a:p>
          <a:p>
            <a:r>
              <a:rPr lang="en-US" dirty="0" smtClean="0"/>
              <a:t>Plant Kingdom</a:t>
            </a:r>
          </a:p>
          <a:p>
            <a:r>
              <a:rPr lang="en-US" dirty="0" err="1" smtClean="0"/>
              <a:t>Protist</a:t>
            </a:r>
            <a:r>
              <a:rPr lang="en-US" dirty="0" smtClean="0"/>
              <a:t> Kingdom</a:t>
            </a:r>
          </a:p>
          <a:p>
            <a:r>
              <a:rPr lang="en-US" dirty="0" smtClean="0"/>
              <a:t>Animal Kingdom</a:t>
            </a:r>
          </a:p>
          <a:p>
            <a:r>
              <a:rPr lang="en-US" dirty="0" smtClean="0"/>
              <a:t>Eubacteria Kingdom</a:t>
            </a:r>
          </a:p>
          <a:p>
            <a:r>
              <a:rPr lang="en-US" dirty="0" err="1" smtClean="0"/>
              <a:t>Archaebacteria</a:t>
            </a:r>
            <a:r>
              <a:rPr lang="en-US" dirty="0" smtClean="0"/>
              <a:t> </a:t>
            </a:r>
            <a:r>
              <a:rPr lang="en-US" dirty="0"/>
              <a:t>Kingdom</a:t>
            </a:r>
          </a:p>
          <a:p>
            <a:endParaRPr lang="en-US" dirty="0"/>
          </a:p>
        </p:txBody>
      </p:sp>
      <p:pic>
        <p:nvPicPr>
          <p:cNvPr id="4098" name="Picture 2" descr="http://science.lotsoflessons.com/six_kingdo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302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Eubacteria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5233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bacteria</a:t>
            </a:r>
          </a:p>
          <a:p>
            <a:r>
              <a:rPr lang="en-US" dirty="0" smtClean="0"/>
              <a:t>weaker </a:t>
            </a:r>
            <a:r>
              <a:rPr lang="en-US" dirty="0"/>
              <a:t>cell </a:t>
            </a:r>
            <a:r>
              <a:rPr lang="en-US" dirty="0" smtClean="0"/>
              <a:t>walls</a:t>
            </a:r>
          </a:p>
          <a:p>
            <a:r>
              <a:rPr lang="en-US" dirty="0" smtClean="0"/>
              <a:t>much </a:t>
            </a:r>
            <a:r>
              <a:rPr lang="en-US" dirty="0"/>
              <a:t>more common than </a:t>
            </a:r>
            <a:r>
              <a:rPr lang="en-US" dirty="0" err="1" smtClean="0"/>
              <a:t>archaebacteria</a:t>
            </a:r>
            <a:endParaRPr lang="en-US" dirty="0" smtClean="0"/>
          </a:p>
          <a:p>
            <a:r>
              <a:rPr lang="en-US" dirty="0" smtClean="0"/>
              <a:t>found </a:t>
            </a:r>
            <a:r>
              <a:rPr lang="en-US" dirty="0"/>
              <a:t>everywhere on Earth including the human body</a:t>
            </a:r>
          </a:p>
          <a:p>
            <a:endParaRPr lang="en-US" dirty="0"/>
          </a:p>
        </p:txBody>
      </p:sp>
      <p:pic>
        <p:nvPicPr>
          <p:cNvPr id="5124" name="Picture 4" descr="http://mrwrightsclass.net/projects/period4/paige_maria_andreas/EUBACTERIA/76ytikurfjh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36" y="1828800"/>
            <a:ext cx="476773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Archaebacteria</a:t>
            </a:r>
            <a:r>
              <a:rPr lang="en-US" dirty="0" smtClean="0"/>
              <a:t>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bacteria</a:t>
            </a:r>
          </a:p>
          <a:p>
            <a:r>
              <a:rPr lang="en-US" dirty="0" smtClean="0"/>
              <a:t>extremely </a:t>
            </a:r>
            <a:r>
              <a:rPr lang="en-US" dirty="0"/>
              <a:t>strong material in cell wall which allows them to live in deep ocean vents and volcanoes</a:t>
            </a:r>
          </a:p>
          <a:p>
            <a:endParaRPr lang="en-US" dirty="0"/>
          </a:p>
        </p:txBody>
      </p:sp>
      <p:pic>
        <p:nvPicPr>
          <p:cNvPr id="6146" name="Picture 2" descr="https://sites.google.com/site/bacteriaakwebquest/home/threedomains.gif?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0481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mostly </a:t>
            </a:r>
            <a:r>
              <a:rPr lang="en-US" dirty="0"/>
              <a:t>one </a:t>
            </a:r>
            <a:r>
              <a:rPr lang="en-US" dirty="0" smtClean="0"/>
              <a:t>celled organisms </a:t>
            </a:r>
          </a:p>
          <a:p>
            <a:r>
              <a:rPr lang="en-US" dirty="0" smtClean="0"/>
              <a:t>eukaryotic </a:t>
            </a:r>
          </a:p>
          <a:p>
            <a:r>
              <a:rPr lang="en-US" dirty="0" smtClean="0"/>
              <a:t>Includes any organism that is not </a:t>
            </a:r>
            <a:r>
              <a:rPr lang="en-US" smtClean="0"/>
              <a:t>a bacteria, </a:t>
            </a:r>
            <a:r>
              <a:rPr lang="en-US" dirty="0" smtClean="0"/>
              <a:t>plant</a:t>
            </a:r>
            <a:r>
              <a:rPr lang="en-US" smtClean="0"/>
              <a:t>, animal, </a:t>
            </a:r>
            <a:r>
              <a:rPr lang="en-US" dirty="0" smtClean="0"/>
              <a:t>or fungus</a:t>
            </a:r>
          </a:p>
          <a:p>
            <a:endParaRPr lang="en-US" dirty="0"/>
          </a:p>
        </p:txBody>
      </p:sp>
      <p:pic>
        <p:nvPicPr>
          <p:cNvPr id="7170" name="Picture 2" descr="http://www.connecticutvalleybiological.com/images/ch7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4" y="1143000"/>
            <a:ext cx="4111625" cy="56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ssing Notes">
      <a:majorFont>
        <a:latin typeface="PassingNotes"/>
        <a:ea typeface=""/>
        <a:cs typeface=""/>
      </a:majorFont>
      <a:minorFont>
        <a:latin typeface="PassingNot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418</Words>
  <Application>Microsoft Office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Cells &amp; Classification</vt:lpstr>
      <vt:lpstr>2 Types of Cells</vt:lpstr>
      <vt:lpstr>What do scientists use to observe cells?</vt:lpstr>
      <vt:lpstr>Two Types of Microscopes</vt:lpstr>
      <vt:lpstr>Classification of Living Things</vt:lpstr>
      <vt:lpstr>6 Kingdoms</vt:lpstr>
      <vt:lpstr>Eubacteria Kingdom</vt:lpstr>
      <vt:lpstr>Archaebacteria Kingdom</vt:lpstr>
      <vt:lpstr>Protist Kingdom</vt:lpstr>
      <vt:lpstr>Fungi Kingdom</vt:lpstr>
      <vt:lpstr>Plant Kingdom</vt:lpstr>
      <vt:lpstr>Animal Kingdom</vt:lpstr>
      <vt:lpstr>VERTEBRATES-  FISH</vt:lpstr>
      <vt:lpstr>VERTEBRATES- REPTILES</vt:lpstr>
      <vt:lpstr>VERTEBRATES- AMPHIBIANS</vt:lpstr>
      <vt:lpstr>VERTEBRATES- BIRDS</vt:lpstr>
      <vt:lpstr>VERTEBRATES- MAMMALS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Bross, Colby</dc:creator>
  <cp:lastModifiedBy>Bross, Colby</cp:lastModifiedBy>
  <cp:revision>11</cp:revision>
  <dcterms:created xsi:type="dcterms:W3CDTF">2013-10-09T14:42:07Z</dcterms:created>
  <dcterms:modified xsi:type="dcterms:W3CDTF">2013-10-09T19:41:02Z</dcterms:modified>
</cp:coreProperties>
</file>